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58" r:id="rId6"/>
    <p:sldId id="270" r:id="rId7"/>
    <p:sldId id="259" r:id="rId8"/>
    <p:sldId id="268" r:id="rId9"/>
    <p:sldId id="269" r:id="rId10"/>
    <p:sldId id="261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4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2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26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92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00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46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22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4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69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06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0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18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2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713434"/>
            <a:ext cx="9144000" cy="88425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Анализ алгоритмов </a:t>
            </a:r>
            <a:r>
              <a:rPr lang="ru-RU" b="1" dirty="0" smtClean="0"/>
              <a:t>сортировки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9" y="5393157"/>
            <a:ext cx="9144000" cy="1655762"/>
          </a:xfrm>
        </p:spPr>
        <p:txBody>
          <a:bodyPr/>
          <a:lstStyle/>
          <a:p>
            <a:pPr algn="l"/>
            <a:r>
              <a:rPr lang="ru-RU" dirty="0" smtClean="0"/>
              <a:t>Выполнили ст.гр.БПО-18-01			                 Мамбетов К.</a:t>
            </a:r>
          </a:p>
          <a:p>
            <a:r>
              <a:rPr lang="ru-RU" dirty="0"/>
              <a:t>	</a:t>
            </a:r>
            <a:r>
              <a:rPr lang="ru-RU" dirty="0" smtClean="0"/>
              <a:t>						 Фахритдинова Э.</a:t>
            </a:r>
            <a:endParaRPr lang="ru-RU" dirty="0"/>
          </a:p>
        </p:txBody>
      </p:sp>
      <p:pic>
        <p:nvPicPr>
          <p:cNvPr id="1026" name="Picture 2" descr="Лучшие Insertion Sort GIF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7" y="1879044"/>
            <a:ext cx="6139543" cy="30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Ассимптотика</a:t>
            </a:r>
            <a:r>
              <a:rPr lang="ru-RU" dirty="0" smtClean="0"/>
              <a:t> сортировок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738" y="2975642"/>
            <a:ext cx="8952523" cy="15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ru-RU" dirty="0" err="1" smtClean="0"/>
              <a:t>Интерактив</a:t>
            </a:r>
            <a:r>
              <a:rPr lang="ru-RU" dirty="0" smtClean="0"/>
              <a:t>! Угадайте сортировки.</a:t>
            </a:r>
            <a:endParaRPr lang="ru-RU" dirty="0"/>
          </a:p>
        </p:txBody>
      </p:sp>
      <p:pic>
        <p:nvPicPr>
          <p:cNvPr id="4" name="gn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4124" y="2253007"/>
            <a:ext cx="3580312" cy="2915206"/>
          </a:xfrm>
          <a:prstGeom prst="rect">
            <a:avLst/>
          </a:prstGeom>
        </p:spPr>
      </p:pic>
      <p:pic>
        <p:nvPicPr>
          <p:cNvPr id="5" name="qsor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62529" y="2253007"/>
            <a:ext cx="3521973" cy="2908955"/>
          </a:xfrm>
          <a:prstGeom prst="rect">
            <a:avLst/>
          </a:prstGeom>
        </p:spPr>
      </p:pic>
      <p:pic>
        <p:nvPicPr>
          <p:cNvPr id="6" name="timsor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595" y="2253007"/>
            <a:ext cx="3580312" cy="28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4776" y="24093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</a:t>
            </a:r>
            <a:r>
              <a:rPr lang="ru-RU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497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Гномья</a:t>
            </a:r>
            <a:r>
              <a:rPr lang="ru-RU" dirty="0" smtClean="0"/>
              <a:t> сортировка</a:t>
            </a:r>
            <a:endParaRPr lang="ru-RU" dirty="0"/>
          </a:p>
        </p:txBody>
      </p:sp>
      <p:pic>
        <p:nvPicPr>
          <p:cNvPr id="4" name="Picture 6" descr="Как нарисовать гнома: два мастер-класса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9585" y="1027906"/>
            <a:ext cx="27073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610383" y="1580528"/>
            <a:ext cx="8241385" cy="5027662"/>
          </a:xfrm>
        </p:spPr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гномьей</a:t>
            </a:r>
            <a:r>
              <a:rPr lang="ru-RU" dirty="0"/>
              <a:t> сортировки разработан, по словам официального автора(Дика </a:t>
            </a:r>
            <a:r>
              <a:rPr lang="ru-RU" dirty="0" err="1"/>
              <a:t>Груна</a:t>
            </a:r>
            <a:r>
              <a:rPr lang="ru-RU" dirty="0"/>
              <a:t>), гномами, которые сортировали садовые горшки.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6" name="Picture 2" descr="Гномья сортировка — Википедия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3043"/>
            <a:ext cx="7427787" cy="27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/>
          <p:cNvSpPr/>
          <p:nvPr/>
        </p:nvSpPr>
        <p:spPr>
          <a:xfrm>
            <a:off x="1673048" y="3044648"/>
            <a:ext cx="884255" cy="8842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863779" y="3054698"/>
            <a:ext cx="884255" cy="88425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4129871" y="3044648"/>
            <a:ext cx="884255" cy="884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395963" y="3054698"/>
            <a:ext cx="884255" cy="884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6662055" y="3054698"/>
            <a:ext cx="884255" cy="8842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7928147" y="3054698"/>
            <a:ext cx="884255" cy="8842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9194239" y="3054698"/>
            <a:ext cx="884255" cy="88425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>
          <a:xfrm rot="10800000">
            <a:off x="1673049" y="1406769"/>
            <a:ext cx="733530" cy="108522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4345757" y="4760536"/>
            <a:ext cx="376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O(n^2)</a:t>
            </a:r>
            <a:endParaRPr lang="ru-RU" sz="36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0.10403 0.0002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9765 0.00139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078 0.00162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-0.10391 0.00139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-4.79167E-6 2.59259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03 0.00023 L 3.33333E-6 -4.81481E-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1 0.00139 L -0.20156 4.07407E-6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1039 -0.00139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-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78 0.00162 L 0.09765 0.00139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2.70833E-6 -2.96296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4 -0.00648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0416 0.00023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1039 -2.22222E-6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9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13 0.00023 L 0.20768 -3.7037E-6 " pathEditMode="relative" rAng="0" ptsTypes="AA">
                                      <p:cBhvr>
                                        <p:cTn id="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 -2.22222E-6 L -0.20768 -0.00138 " pathEditMode="relative" rAng="0" ptsTypes="AA">
                                      <p:cBhvr>
                                        <p:cTn id="7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11107 -0.0011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157 -3.7037E-6 " pathEditMode="relative" rAng="0" ptsTypes="AA">
                                      <p:cBhvr>
                                        <p:cTn id="7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46 0.00023 L -0.31159 -4.81481E-6 " pathEditMode="relative" rAng="0" ptsTypes="AA">
                                      <p:cBhvr>
                                        <p:cTn id="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1.45833E-6 -1.85185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5 -0.00649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1 0.00162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10378 -3.7037E-6 " pathEditMode="relative" rAng="0" ptsTypes="AA">
                                      <p:cBhvr>
                                        <p:cTn id="10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16 0.00023 L 0.20768 4.07407E-6 " pathEditMode="relative" rAng="0" ptsTypes="AA">
                                      <p:cBhvr>
                                        <p:cTn id="10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31133 -0.00254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9 -2.22222E-6 L 0.31158 -3.7037E-6 " pathEditMode="relative" rAng="0" ptsTypes="AA">
                                      <p:cBhvr>
                                        <p:cTn id="1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52 0.00023 L -0.20768 -3.7037E-7 " pathEditMode="relative" rAng="0" ptsTypes="AA">
                                      <p:cBhvr>
                                        <p:cTn id="1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8 " pathEditMode="relative" rAng="0" ptsTypes="AA">
                                      <p:cBhvr>
                                        <p:cTn id="1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2 0.00162 " pathEditMode="relative" rAng="0" ptsTypes="AA">
                                      <p:cBhvr>
                                        <p:cTn id="1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39 0.00162 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10391 -4.81481E-6 " pathEditMode="relative" rAng="0" ptsTypes="AA">
                                      <p:cBhvr>
                                        <p:cTn id="1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-69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8 -2.22222E-6 L 0.31159 -3.7037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42031 0.00162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4 0.00162 " pathEditMode="relative" rAng="0" ptsTypes="AA">
                                      <p:cBhvr>
                                        <p:cTn id="1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path" presetSubtype="0" accel="50000" decel="5000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62448 0.00023 " pathEditMode="relative" rAng="0" ptsTypes="AA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работы программы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470" y="1763840"/>
            <a:ext cx="5239562" cy="48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570" y="-55181"/>
            <a:ext cx="10515600" cy="1325563"/>
          </a:xfrm>
        </p:spPr>
        <p:txBody>
          <a:bodyPr/>
          <a:lstStyle/>
          <a:p>
            <a:r>
              <a:rPr lang="ru-RU" dirty="0" smtClean="0"/>
              <a:t>Сортировка </a:t>
            </a:r>
            <a:r>
              <a:rPr lang="ru-RU" dirty="0" err="1" smtClean="0"/>
              <a:t>Timsort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1896" y="1113288"/>
            <a:ext cx="7757160" cy="1684099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отличии от </a:t>
            </a:r>
            <a:r>
              <a:rPr lang="ru-RU" dirty="0" smtClean="0"/>
              <a:t>«пузырьков</a:t>
            </a:r>
            <a:r>
              <a:rPr lang="ru-RU" dirty="0"/>
              <a:t>» и «вставок», штука относительно новая — изобретен был в 2002 году Тимом </a:t>
            </a:r>
            <a:r>
              <a:rPr lang="ru-RU" dirty="0" err="1"/>
              <a:t>Петерсом</a:t>
            </a:r>
            <a:r>
              <a:rPr lang="ru-RU" dirty="0"/>
              <a:t> (в честь него и назван). С тех пор он уже стал стандартным алгоритмом сортировки в </a:t>
            </a:r>
            <a:r>
              <a:rPr lang="ru-RU" dirty="0" err="1"/>
              <a:t>Python</a:t>
            </a:r>
            <a:r>
              <a:rPr lang="ru-RU" dirty="0"/>
              <a:t>, </a:t>
            </a:r>
            <a:r>
              <a:rPr lang="ru-RU" dirty="0" err="1"/>
              <a:t>OpenJDK</a:t>
            </a:r>
            <a:r>
              <a:rPr lang="ru-RU" dirty="0"/>
              <a:t> 7 и </a:t>
            </a:r>
            <a:r>
              <a:rPr lang="ru-RU" dirty="0" err="1"/>
              <a:t>Android</a:t>
            </a:r>
            <a:r>
              <a:rPr lang="ru-RU" dirty="0"/>
              <a:t> JDK </a:t>
            </a:r>
            <a:r>
              <a:rPr lang="ru-RU" dirty="0" smtClean="0"/>
              <a:t>1.5.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032" y="300869"/>
            <a:ext cx="2566277" cy="2339424"/>
          </a:xfrm>
          <a:prstGeom prst="rect">
            <a:avLst/>
          </a:prstGeom>
        </p:spPr>
      </p:pic>
      <p:pic>
        <p:nvPicPr>
          <p:cNvPr id="5" name="Tim S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564" end="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704" y="2130552"/>
            <a:ext cx="7913670" cy="4451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00032" y="4187780"/>
            <a:ext cx="197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O(</a:t>
            </a:r>
            <a:r>
              <a:rPr lang="en-US" sz="3600" dirty="0" err="1" smtClean="0"/>
              <a:t>nlogn</a:t>
            </a:r>
            <a:r>
              <a:rPr lang="en-US" sz="3600" dirty="0" smtClean="0"/>
              <a:t>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886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работы программы сортировки </a:t>
            </a:r>
            <a:r>
              <a:rPr lang="en-US" dirty="0" err="1" smtClean="0"/>
              <a:t>Timsort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353"/>
            <a:ext cx="5285433" cy="31403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2183424"/>
            <a:ext cx="5267325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8316" y="55442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1000 элементов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549655" y="5544233"/>
            <a:ext cx="201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10 000 элементов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8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Быстрая сортировка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838200" y="1825625"/>
            <a:ext cx="3582971" cy="4351338"/>
          </a:xfrm>
        </p:spPr>
        <p:txBody>
          <a:bodyPr>
            <a:normAutofit lnSpcReduction="10000"/>
          </a:bodyPr>
          <a:lstStyle/>
          <a:p>
            <a:r>
              <a:rPr lang="ru-RU" sz="2000" b="1" dirty="0">
                <a:latin typeface="Arial" panose="020B0604020202020204" pitchFamily="34" charset="0"/>
              </a:rPr>
              <a:t>Быстрая сортировка</a:t>
            </a:r>
            <a:r>
              <a:rPr lang="ru-RU" sz="2000" dirty="0">
                <a:latin typeface="Arial" panose="020B0604020202020204" pitchFamily="34" charset="0"/>
              </a:rPr>
              <a:t>, </a:t>
            </a:r>
            <a:r>
              <a:rPr lang="ru-RU" sz="2000" b="1" dirty="0">
                <a:latin typeface="Arial" panose="020B0604020202020204" pitchFamily="34" charset="0"/>
              </a:rPr>
              <a:t>сортировка Хоара</a:t>
            </a:r>
            <a:r>
              <a:rPr lang="ru-RU" sz="2000" dirty="0">
                <a:latin typeface="Arial" panose="020B0604020202020204" pitchFamily="34" charset="0"/>
              </a:rPr>
              <a:t> (англ. </a:t>
            </a:r>
            <a:r>
              <a:rPr lang="ru-RU" sz="2000" i="1" dirty="0" err="1">
                <a:latin typeface="Arial" panose="020B0604020202020204" pitchFamily="34" charset="0"/>
              </a:rPr>
              <a:t>quicksort</a:t>
            </a:r>
            <a:r>
              <a:rPr lang="ru-RU" sz="2000" dirty="0">
                <a:latin typeface="Arial" panose="020B0604020202020204" pitchFamily="34" charset="0"/>
              </a:rPr>
              <a:t>), часто называемая </a:t>
            </a:r>
            <a:r>
              <a:rPr lang="ru-RU" sz="2000" b="1" i="1" dirty="0" err="1">
                <a:latin typeface="Arial" panose="020B0604020202020204" pitchFamily="34" charset="0"/>
              </a:rPr>
              <a:t>qsort</a:t>
            </a:r>
            <a:r>
              <a:rPr lang="ru-RU" sz="2000" dirty="0">
                <a:latin typeface="Arial" panose="020B0604020202020204" pitchFamily="34" charset="0"/>
              </a:rPr>
              <a:t> (по имени в </a:t>
            </a:r>
            <a:r>
              <a:rPr lang="ru-RU" sz="2000" dirty="0" smtClean="0">
                <a:latin typeface="Arial" panose="020B0604020202020204" pitchFamily="34" charset="0"/>
              </a:rPr>
              <a:t>стандартной </a:t>
            </a:r>
            <a:r>
              <a:rPr lang="ru-RU" sz="2000" dirty="0">
                <a:latin typeface="Arial" panose="020B0604020202020204" pitchFamily="34" charset="0"/>
              </a:rPr>
              <a:t>библиотеке языка Си) — алгоритм сортировки, разработанный английским </a:t>
            </a:r>
            <a:r>
              <a:rPr lang="ru-RU" sz="2000" dirty="0" err="1">
                <a:latin typeface="Arial" panose="020B0604020202020204" pitchFamily="34" charset="0"/>
              </a:rPr>
              <a:t>информатиком</a:t>
            </a:r>
            <a:r>
              <a:rPr lang="ru-RU" sz="2000" dirty="0">
                <a:latin typeface="Arial" panose="020B0604020202020204" pitchFamily="34" charset="0"/>
              </a:rPr>
              <a:t> </a:t>
            </a:r>
            <a:r>
              <a:rPr lang="ru-RU" sz="2000" dirty="0" smtClean="0">
                <a:latin typeface="Arial" panose="020B0604020202020204" pitchFamily="34" charset="0"/>
              </a:rPr>
              <a:t>Чарльзом </a:t>
            </a:r>
            <a:r>
              <a:rPr lang="ru-RU" sz="2000" dirty="0">
                <a:latin typeface="Arial" panose="020B0604020202020204" pitchFamily="34" charset="0"/>
              </a:rPr>
              <a:t>Хоаром во время его работы в РТУ МИРЭА в 1960 году</a:t>
            </a:r>
            <a:r>
              <a:rPr lang="ru-RU" sz="2000" dirty="0" smtClean="0">
                <a:latin typeface="Arial" panose="020B0604020202020204" pitchFamily="34" charset="0"/>
              </a:rPr>
              <a:t>.</a:t>
            </a:r>
            <a:r>
              <a:rPr lang="en-US" sz="2000" dirty="0" smtClean="0">
                <a:latin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</a:rPr>
              <a:t>В среднем сложность алгоритма составляет </a:t>
            </a:r>
            <a:r>
              <a:rPr lang="en-US" sz="2000" dirty="0" smtClean="0">
                <a:latin typeface="Arial" panose="020B0604020202020204" pitchFamily="34" charset="0"/>
              </a:rPr>
              <a:t>O(n*</a:t>
            </a:r>
            <a:r>
              <a:rPr lang="en-US" sz="2000" dirty="0" err="1" smtClean="0">
                <a:latin typeface="Arial" panose="020B0604020202020204" pitchFamily="34" charset="0"/>
              </a:rPr>
              <a:t>logn</a:t>
            </a:r>
            <a:r>
              <a:rPr lang="en-US" sz="2000" dirty="0" smtClean="0">
                <a:latin typeface="Arial" panose="020B0604020202020204" pitchFamily="34" charset="0"/>
              </a:rPr>
              <a:t>).</a:t>
            </a:r>
            <a:endParaRPr lang="ru-RU" sz="2000" dirty="0"/>
          </a:p>
        </p:txBody>
      </p:sp>
      <p:pic>
        <p:nvPicPr>
          <p:cNvPr id="4098" name="Picture 2" descr="Sorting quicksort ani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11" y="1825625"/>
            <a:ext cx="5546889" cy="38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Результат работы </a:t>
            </a:r>
            <a:r>
              <a:rPr lang="ru-RU" dirty="0" smtClean="0"/>
              <a:t>программы быстрой сортировки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268" y="1770760"/>
            <a:ext cx="5529328" cy="4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754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Зависимость времени работы от количества элементов  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4"/>
          <a:stretch/>
        </p:blipFill>
        <p:spPr>
          <a:xfrm>
            <a:off x="2678225" y="1736408"/>
            <a:ext cx="6558100" cy="48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130</Words>
  <Application>Microsoft Office PowerPoint</Application>
  <PresentationFormat>Широкоэкранный</PresentationFormat>
  <Paragraphs>30</Paragraphs>
  <Slides>12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Анализ алгоритмов сортировки</vt:lpstr>
      <vt:lpstr>Гномья сортировка</vt:lpstr>
      <vt:lpstr>Визуализация гномьей сортировки</vt:lpstr>
      <vt:lpstr>Результат работы программы гномьей сортировки</vt:lpstr>
      <vt:lpstr>Сортировка Timsort</vt:lpstr>
      <vt:lpstr>Результат работы программы сортировки Timsort</vt:lpstr>
      <vt:lpstr>Быстрая сортировка</vt:lpstr>
      <vt:lpstr>Результат работы программы быстрой сортировки</vt:lpstr>
      <vt:lpstr>Зависимость времени работы от количества элементов  </vt:lpstr>
      <vt:lpstr>Ассимптотика сортировок </vt:lpstr>
      <vt:lpstr>Интерактив! Угадайте сортировки.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алгоритмов сортировки</dc:title>
  <dc:creator>Эльвина Фахритдинова</dc:creator>
  <cp:lastModifiedBy>Мамбетов Камиль</cp:lastModifiedBy>
  <cp:revision>38</cp:revision>
  <dcterms:created xsi:type="dcterms:W3CDTF">2020-05-05T10:54:03Z</dcterms:created>
  <dcterms:modified xsi:type="dcterms:W3CDTF">2020-05-07T16:03:11Z</dcterms:modified>
</cp:coreProperties>
</file>